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59" r:id="rId6"/>
    <p:sldId id="261" r:id="rId7"/>
    <p:sldId id="262" r:id="rId8"/>
    <p:sldId id="263" r:id="rId9"/>
    <p:sldId id="264" r:id="rId10"/>
    <p:sldId id="265" r:id="rId11"/>
    <p:sldId id="267" r:id="rId12"/>
    <p:sldId id="266" r:id="rId13"/>
    <p:sldId id="268" r:id="rId14"/>
    <p:sldId id="269" r:id="rId15"/>
    <p:sldId id="270" r:id="rId16"/>
    <p:sldId id="271" r:id="rId17"/>
    <p:sldId id="272" r:id="rId18"/>
    <p:sldId id="273" r:id="rId19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130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F6FA3A-05A0-48C9-BD67-311779D0F873}" type="datetimeFigureOut">
              <a:rPr lang="zh-TW" altLang="en-US" smtClean="0"/>
              <a:pPr/>
              <a:t>2013/1/31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128CF-101E-44AC-BF8A-11C40E110462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F6FA3A-05A0-48C9-BD67-311779D0F873}" type="datetimeFigureOut">
              <a:rPr lang="zh-TW" altLang="en-US" smtClean="0"/>
              <a:pPr/>
              <a:t>2013/1/31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128CF-101E-44AC-BF8A-11C40E110462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F6FA3A-05A0-48C9-BD67-311779D0F873}" type="datetimeFigureOut">
              <a:rPr lang="zh-TW" altLang="en-US" smtClean="0"/>
              <a:pPr/>
              <a:t>2013/1/31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128CF-101E-44AC-BF8A-11C40E110462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F6FA3A-05A0-48C9-BD67-311779D0F873}" type="datetimeFigureOut">
              <a:rPr lang="zh-TW" altLang="en-US" smtClean="0"/>
              <a:pPr/>
              <a:t>2013/1/31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128CF-101E-44AC-BF8A-11C40E110462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F6FA3A-05A0-48C9-BD67-311779D0F873}" type="datetimeFigureOut">
              <a:rPr lang="zh-TW" altLang="en-US" smtClean="0"/>
              <a:pPr/>
              <a:t>2013/1/31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128CF-101E-44AC-BF8A-11C40E110462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F6FA3A-05A0-48C9-BD67-311779D0F873}" type="datetimeFigureOut">
              <a:rPr lang="zh-TW" altLang="en-US" smtClean="0"/>
              <a:pPr/>
              <a:t>2013/1/31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128CF-101E-44AC-BF8A-11C40E110462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F6FA3A-05A0-48C9-BD67-311779D0F873}" type="datetimeFigureOut">
              <a:rPr lang="zh-TW" altLang="en-US" smtClean="0"/>
              <a:pPr/>
              <a:t>2013/1/31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128CF-101E-44AC-BF8A-11C40E110462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F6FA3A-05A0-48C9-BD67-311779D0F873}" type="datetimeFigureOut">
              <a:rPr lang="zh-TW" altLang="en-US" smtClean="0"/>
              <a:pPr/>
              <a:t>2013/1/31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128CF-101E-44AC-BF8A-11C40E110462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F6FA3A-05A0-48C9-BD67-311779D0F873}" type="datetimeFigureOut">
              <a:rPr lang="zh-TW" altLang="en-US" smtClean="0"/>
              <a:pPr/>
              <a:t>2013/1/31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128CF-101E-44AC-BF8A-11C40E110462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F6FA3A-05A0-48C9-BD67-311779D0F873}" type="datetimeFigureOut">
              <a:rPr lang="zh-TW" altLang="en-US" smtClean="0"/>
              <a:pPr/>
              <a:t>2013/1/31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128CF-101E-44AC-BF8A-11C40E110462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F6FA3A-05A0-48C9-BD67-311779D0F873}" type="datetimeFigureOut">
              <a:rPr lang="zh-TW" altLang="en-US" smtClean="0"/>
              <a:pPr/>
              <a:t>2013/1/31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128CF-101E-44AC-BF8A-11C40E110462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F6FA3A-05A0-48C9-BD67-311779D0F873}" type="datetimeFigureOut">
              <a:rPr lang="zh-TW" altLang="en-US" smtClean="0"/>
              <a:pPr/>
              <a:t>2013/1/31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C128CF-101E-44AC-BF8A-11C40E110462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 smtClean="0"/>
              <a:t>進度報告</a:t>
            </a:r>
            <a:endParaRPr lang="zh-TW" altLang="en-US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smtClean="0"/>
              <a:t>20130131</a:t>
            </a:r>
            <a:endParaRPr lang="zh-TW" alt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zh-TW" altLang="zh-TW" dirty="0" smtClean="0"/>
              <a:t>定價誤差比數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TW" altLang="zh-TW" dirty="0" smtClean="0"/>
              <a:t>若</a:t>
            </a:r>
            <a:r>
              <a:rPr lang="zh-TW" altLang="zh-TW" dirty="0"/>
              <a:t>將期貨與選擇權市場有效性</a:t>
            </a:r>
            <a:r>
              <a:rPr lang="en-US" altLang="zh-TW" dirty="0"/>
              <a:t>(efficiency)</a:t>
            </a:r>
            <a:r>
              <a:rPr lang="zh-TW" altLang="zh-TW" dirty="0"/>
              <a:t>之判斷與套利機制</a:t>
            </a:r>
            <a:r>
              <a:rPr lang="zh-TW" altLang="zh-TW" dirty="0" smtClean="0"/>
              <a:t>結合</a:t>
            </a:r>
            <a:endParaRPr lang="en-US" altLang="zh-TW" dirty="0" smtClean="0"/>
          </a:p>
          <a:p>
            <a:r>
              <a:rPr lang="zh-TW" altLang="zh-TW" dirty="0" smtClean="0"/>
              <a:t>當</a:t>
            </a:r>
            <a:r>
              <a:rPr lang="zh-TW" altLang="zh-TW" dirty="0"/>
              <a:t>期權市場具備有效性時，一旦發生超額的套利利潤，在市場套利機制充分發揮下，會促使期貨及選擇權價格再度回到無套利利潤之理論價格</a:t>
            </a:r>
            <a:r>
              <a:rPr lang="zh-TW" altLang="zh-TW" dirty="0" smtClean="0"/>
              <a:t>區間</a:t>
            </a:r>
            <a:endParaRPr lang="en-US" altLang="zh-TW" dirty="0" smtClean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zh-TW" altLang="zh-TW" dirty="0" smtClean="0"/>
              <a:t>定價誤差比數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TW" altLang="zh-TW" dirty="0" smtClean="0"/>
              <a:t>若</a:t>
            </a:r>
            <a:r>
              <a:rPr lang="zh-TW" altLang="zh-TW" dirty="0"/>
              <a:t>期權市場對套利活動有諸多交易限制，當市場上有套利機會出現時，套利機制</a:t>
            </a:r>
            <a:r>
              <a:rPr lang="zh-TW" altLang="zh-TW" dirty="0" smtClean="0"/>
              <a:t>將無從發揮</a:t>
            </a:r>
            <a:r>
              <a:rPr lang="en-US" altLang="zh-TW" dirty="0" smtClean="0">
                <a:sym typeface="Wingdings" pitchFamily="2" charset="2"/>
              </a:rPr>
              <a:t></a:t>
            </a:r>
            <a:r>
              <a:rPr lang="zh-TW" altLang="en-US" dirty="0" smtClean="0">
                <a:sym typeface="Wingdings" pitchFamily="2" charset="2"/>
              </a:rPr>
              <a:t>獲利時間變長</a:t>
            </a:r>
            <a:r>
              <a:rPr lang="en-US" altLang="zh-TW" dirty="0" smtClean="0">
                <a:sym typeface="Wingdings" pitchFamily="2" charset="2"/>
              </a:rPr>
              <a:t></a:t>
            </a:r>
            <a:r>
              <a:rPr lang="zh-TW" altLang="en-US" dirty="0" smtClean="0">
                <a:sym typeface="Wingdings" pitchFamily="2" charset="2"/>
              </a:rPr>
              <a:t>不具備有效性</a:t>
            </a:r>
            <a:endParaRPr lang="en-US" altLang="zh-TW" dirty="0" smtClean="0"/>
          </a:p>
          <a:p>
            <a:r>
              <a:rPr lang="zh-TW" altLang="zh-TW" dirty="0" smtClean="0"/>
              <a:t>交易</a:t>
            </a:r>
            <a:r>
              <a:rPr lang="zh-TW" altLang="zh-TW" dirty="0"/>
              <a:t>風險愈大，愈不容易從事套利活動，套利機會較有可能持續出現，市場有效性愈差</a:t>
            </a:r>
            <a:r>
              <a:rPr lang="zh-TW" altLang="zh-TW" dirty="0" smtClean="0"/>
              <a:t>。</a:t>
            </a:r>
            <a:endParaRPr lang="en-US" altLang="zh-TW" dirty="0" smtClean="0"/>
          </a:p>
          <a:p>
            <a:r>
              <a:rPr lang="zh-TW" altLang="zh-TW" dirty="0" smtClean="0"/>
              <a:t>交易</a:t>
            </a:r>
            <a:r>
              <a:rPr lang="zh-TW" altLang="zh-TW" dirty="0"/>
              <a:t>風險愈小，套利機制愈容易發揮，僅會出現短暫的套利機會，市場愈具</a:t>
            </a:r>
            <a:r>
              <a:rPr lang="zh-TW" altLang="zh-TW" dirty="0" smtClean="0"/>
              <a:t>有效性。</a:t>
            </a:r>
            <a:endParaRPr lang="zh-TW" altLang="zh-TW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zh-TW" altLang="zh-TW" dirty="0" smtClean="0"/>
              <a:t>定價誤差比數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TW" altLang="zh-TW" dirty="0" smtClean="0"/>
              <a:t>可以利用下列作為判斷指標：</a:t>
            </a:r>
          </a:p>
          <a:p>
            <a:pPr>
              <a:buNone/>
            </a:pPr>
            <a:endParaRPr lang="en-US" altLang="zh-TW" dirty="0"/>
          </a:p>
          <a:p>
            <a:r>
              <a:rPr lang="en-US" altLang="zh-TW" dirty="0" smtClean="0"/>
              <a:t>1</a:t>
            </a:r>
            <a:r>
              <a:rPr lang="zh-TW" altLang="zh-TW" dirty="0"/>
              <a:t>、所佔比例大小── 價差套利機會次數</a:t>
            </a:r>
            <a:r>
              <a:rPr lang="en-US" altLang="zh-TW" dirty="0"/>
              <a:t>/</a:t>
            </a:r>
            <a:r>
              <a:rPr lang="zh-TW" altLang="zh-TW" dirty="0"/>
              <a:t>樣本次數總和。</a:t>
            </a:r>
          </a:p>
          <a:p>
            <a:r>
              <a:rPr lang="en-US" altLang="zh-TW" dirty="0"/>
              <a:t>2</a:t>
            </a:r>
            <a:r>
              <a:rPr lang="zh-TW" altLang="zh-TW" dirty="0"/>
              <a:t>、平均幅度大小── 為考慮交易成本因素後，價差套利機會之獲利幅度。</a:t>
            </a:r>
          </a:p>
          <a:p>
            <a:endParaRPr lang="zh-TW" altLang="en-US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結論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en-US" b="1" dirty="0"/>
              <a:t>目前文獻討論用定價</a:t>
            </a:r>
            <a:r>
              <a:rPr lang="zh-TW" altLang="en-US" b="1" dirty="0" smtClean="0"/>
              <a:t>誤差或是市場深度研究</a:t>
            </a:r>
            <a:r>
              <a:rPr lang="zh-TW" altLang="en-US" b="1" dirty="0"/>
              <a:t>市場</a:t>
            </a:r>
            <a:r>
              <a:rPr lang="zh-TW" altLang="en-US" b="1" dirty="0" smtClean="0"/>
              <a:t>效率</a:t>
            </a:r>
            <a:endParaRPr lang="en-US" altLang="zh-TW" b="1" dirty="0" smtClean="0"/>
          </a:p>
          <a:p>
            <a:r>
              <a:rPr lang="zh-TW" altLang="en-US" b="1" dirty="0" smtClean="0"/>
              <a:t>我們</a:t>
            </a:r>
            <a:r>
              <a:rPr lang="zh-TW" altLang="en-US" b="1" dirty="0"/>
              <a:t>可以延伸討論定價誤差和市場</a:t>
            </a:r>
            <a:r>
              <a:rPr lang="zh-TW" altLang="en-US" b="1" dirty="0" smtClean="0"/>
              <a:t>深度的相關性</a:t>
            </a:r>
            <a:endParaRPr lang="zh-TW" altLang="en-US" b="1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關於市場效率的論文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en-US" dirty="0" smtClean="0"/>
              <a:t>目前進度</a:t>
            </a:r>
            <a:endParaRPr lang="en-US" altLang="zh-TW" dirty="0" smtClean="0"/>
          </a:p>
          <a:p>
            <a:pPr lvl="1">
              <a:buFont typeface="Calibri" pitchFamily="34" charset="0"/>
              <a:buChar char="⁻"/>
            </a:pPr>
            <a:r>
              <a:rPr lang="zh-TW" altLang="en-US" dirty="0" smtClean="0"/>
              <a:t>研究動機與問題</a:t>
            </a:r>
            <a:endParaRPr lang="en-US" altLang="zh-TW" dirty="0" smtClean="0"/>
          </a:p>
          <a:p>
            <a:pPr lvl="1">
              <a:buFont typeface="Calibri" pitchFamily="34" charset="0"/>
              <a:buChar char="⁻"/>
            </a:pPr>
            <a:r>
              <a:rPr lang="zh-TW" altLang="en-US" dirty="0" smtClean="0"/>
              <a:t>研究方法與步驟</a:t>
            </a:r>
            <a:endParaRPr lang="en-US" altLang="zh-TW" dirty="0" smtClean="0"/>
          </a:p>
          <a:p>
            <a:pPr lvl="1">
              <a:buFont typeface="Calibri" pitchFamily="34" charset="0"/>
              <a:buChar char="⁻"/>
            </a:pPr>
            <a:r>
              <a:rPr lang="zh-TW" altLang="en-US" dirty="0" smtClean="0"/>
              <a:t>文獻回顧與探討</a:t>
            </a:r>
            <a:endParaRPr lang="en-US" altLang="zh-TW" dirty="0"/>
          </a:p>
          <a:p>
            <a:r>
              <a:rPr lang="zh-TW" altLang="en-US" dirty="0" smtClean="0"/>
              <a:t>接下來</a:t>
            </a:r>
            <a:r>
              <a:rPr lang="en-US" altLang="zh-TW" dirty="0" smtClean="0"/>
              <a:t>…</a:t>
            </a:r>
          </a:p>
          <a:p>
            <a:pPr lvl="1">
              <a:buNone/>
            </a:pPr>
            <a:endParaRPr lang="en-US" altLang="zh-TW" dirty="0" smtClean="0"/>
          </a:p>
          <a:p>
            <a:endParaRPr lang="zh-TW" altLang="en-US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關於另一篇</a:t>
            </a:r>
            <a:r>
              <a:rPr lang="en-US" altLang="zh-TW" dirty="0" smtClean="0"/>
              <a:t>…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600200"/>
            <a:ext cx="8075240" cy="4525963"/>
          </a:xfrm>
        </p:spPr>
        <p:txBody>
          <a:bodyPr>
            <a:normAutofit/>
          </a:bodyPr>
          <a:lstStyle/>
          <a:p>
            <a:r>
              <a:rPr lang="zh-TW" altLang="en-US" sz="2800" dirty="0" smtClean="0"/>
              <a:t>我們稍微了解了高頻交易的九個策略概論</a:t>
            </a:r>
            <a:r>
              <a:rPr lang="en-US" altLang="zh-TW" sz="2800" dirty="0" smtClean="0"/>
              <a:t>,</a:t>
            </a:r>
            <a:r>
              <a:rPr lang="zh-TW" altLang="en-US" sz="2800" dirty="0" smtClean="0"/>
              <a:t>其中我們認為</a:t>
            </a:r>
            <a:r>
              <a:rPr lang="en-US" altLang="zh-TW" sz="2800" dirty="0" smtClean="0"/>
              <a:t>Take out slow movers</a:t>
            </a:r>
            <a:r>
              <a:rPr lang="zh-TW" altLang="en-US" sz="2800" dirty="0" smtClean="0"/>
              <a:t>較容易應用於</a:t>
            </a:r>
            <a:r>
              <a:rPr lang="en-US" altLang="zh-TW" sz="2800" dirty="0" smtClean="0"/>
              <a:t>CUDA</a:t>
            </a:r>
            <a:r>
              <a:rPr lang="zh-TW" altLang="en-US" sz="2800" dirty="0" smtClean="0"/>
              <a:t>與</a:t>
            </a:r>
            <a:r>
              <a:rPr lang="en-US" altLang="zh-TW" sz="2800" dirty="0" smtClean="0"/>
              <a:t>CPU</a:t>
            </a:r>
            <a:r>
              <a:rPr lang="zh-TW" altLang="en-US" sz="2800" dirty="0" smtClean="0"/>
              <a:t>的比較上</a:t>
            </a:r>
            <a:endParaRPr lang="en-US" altLang="zh-TW" sz="2800" dirty="0" smtClean="0"/>
          </a:p>
          <a:p>
            <a:endParaRPr lang="en-US" altLang="zh-TW" sz="2800" dirty="0" smtClean="0"/>
          </a:p>
          <a:p>
            <a:r>
              <a:rPr lang="en-US" altLang="zh-TW" sz="2800" dirty="0" smtClean="0"/>
              <a:t>Take out slow movers</a:t>
            </a:r>
          </a:p>
          <a:p>
            <a:pPr lvl="1"/>
            <a:r>
              <a:rPr lang="zh-TW" altLang="en-US" sz="2400" dirty="0"/>
              <a:t>假如在一個市場裡面，有超過一家以上的造市商在作造市的動作，那麼就會有一些造市商的資訊設備</a:t>
            </a:r>
            <a:r>
              <a:rPr lang="en-US" altLang="zh-TW" sz="2400" dirty="0"/>
              <a:t>/</a:t>
            </a:r>
            <a:r>
              <a:rPr lang="zh-TW" altLang="en-US" sz="2400" dirty="0"/>
              <a:t>軟體</a:t>
            </a:r>
            <a:r>
              <a:rPr lang="en-US" altLang="zh-TW" sz="2400" dirty="0"/>
              <a:t>/</a:t>
            </a:r>
            <a:r>
              <a:rPr lang="zh-TW" altLang="en-US" sz="2400" dirty="0"/>
              <a:t>演算法速度比較快，而另外有一些造市商的速度比較慢</a:t>
            </a:r>
            <a:r>
              <a:rPr lang="zh-TW" altLang="en-US" sz="2400" dirty="0" smtClean="0"/>
              <a:t>。</a:t>
            </a:r>
            <a:endParaRPr lang="zh-TW" altLang="en-US" sz="240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dirty="0" smtClean="0"/>
              <a:t>Take out slow movers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TW" altLang="en-US" sz="2800" dirty="0" smtClean="0"/>
              <a:t>將</a:t>
            </a:r>
            <a:r>
              <a:rPr lang="en-US" altLang="zh-TW" sz="2800" dirty="0" smtClean="0"/>
              <a:t>CPU</a:t>
            </a:r>
            <a:r>
              <a:rPr lang="zh-TW" altLang="en-US" sz="2800" dirty="0" smtClean="0"/>
              <a:t>與</a:t>
            </a:r>
            <a:r>
              <a:rPr lang="en-US" altLang="zh-TW" sz="2800" dirty="0" smtClean="0"/>
              <a:t>GPU</a:t>
            </a:r>
            <a:r>
              <a:rPr lang="zh-TW" altLang="en-US" sz="2800" dirty="0" smtClean="0"/>
              <a:t>當作兩個造市者</a:t>
            </a:r>
            <a:endParaRPr lang="en-US" altLang="zh-TW" sz="2800" dirty="0" smtClean="0"/>
          </a:p>
          <a:p>
            <a:endParaRPr lang="zh-TW" altLang="en-US" sz="2800" dirty="0" smtClean="0"/>
          </a:p>
          <a:p>
            <a:r>
              <a:rPr lang="zh-TW" altLang="en-US" sz="2800" dirty="0" smtClean="0"/>
              <a:t>當有利多消息放出時</a:t>
            </a:r>
            <a:r>
              <a:rPr lang="en-US" altLang="zh-TW" sz="2800" dirty="0" smtClean="0"/>
              <a:t>,</a:t>
            </a:r>
            <a:r>
              <a:rPr lang="zh-TW" altLang="en-US" sz="2800" dirty="0" smtClean="0"/>
              <a:t>反應較慢的</a:t>
            </a:r>
            <a:r>
              <a:rPr lang="en-US" altLang="zh-TW" sz="2800" dirty="0" smtClean="0"/>
              <a:t>CPU</a:t>
            </a:r>
            <a:r>
              <a:rPr lang="zh-TW" altLang="en-US" sz="2800" dirty="0" smtClean="0"/>
              <a:t>會賤賣股票</a:t>
            </a:r>
            <a:r>
              <a:rPr lang="en-US" altLang="zh-TW" sz="2800" dirty="0" smtClean="0"/>
              <a:t>,GPU</a:t>
            </a:r>
            <a:r>
              <a:rPr lang="zh-TW" altLang="en-US" sz="2800" dirty="0" smtClean="0"/>
              <a:t>則會因此而獲利</a:t>
            </a:r>
            <a:br>
              <a:rPr lang="zh-TW" altLang="en-US" sz="2800" dirty="0" smtClean="0"/>
            </a:br>
            <a:endParaRPr lang="zh-TW" altLang="en-US" sz="2800" dirty="0" smtClean="0"/>
          </a:p>
          <a:p>
            <a:r>
              <a:rPr lang="zh-TW" altLang="en-US" sz="2800" dirty="0" smtClean="0"/>
              <a:t>藉此證明</a:t>
            </a:r>
            <a:r>
              <a:rPr lang="en-US" altLang="zh-TW" sz="2800" dirty="0" smtClean="0"/>
              <a:t>CUDA</a:t>
            </a:r>
            <a:r>
              <a:rPr lang="zh-TW" altLang="en-US" sz="2800" dirty="0" smtClean="0"/>
              <a:t>計算速度較快</a:t>
            </a:r>
            <a:r>
              <a:rPr lang="en-US" altLang="zh-TW" sz="2800" dirty="0" smtClean="0"/>
              <a:t>,</a:t>
            </a:r>
            <a:r>
              <a:rPr lang="zh-TW" altLang="en-US" sz="2800" dirty="0" smtClean="0"/>
              <a:t>能更加強化此策略的效果</a:t>
            </a:r>
            <a:endParaRPr lang="en-US" altLang="zh-TW" sz="2800" dirty="0" smtClean="0"/>
          </a:p>
          <a:p>
            <a:endParaRPr lang="zh-TW" altLang="en-US" sz="2800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但</a:t>
            </a:r>
            <a:r>
              <a:rPr lang="en-US" altLang="zh-TW" dirty="0" smtClean="0"/>
              <a:t>…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en-US" b="1" dirty="0"/>
              <a:t>不過</a:t>
            </a:r>
            <a:r>
              <a:rPr lang="zh-TW" altLang="en-US" b="1" dirty="0" smtClean="0"/>
              <a:t>我們沒有</a:t>
            </a:r>
            <a:r>
              <a:rPr lang="en-US" altLang="zh-TW" b="1" dirty="0"/>
              <a:t>"</a:t>
            </a:r>
            <a:r>
              <a:rPr lang="zh-TW" altLang="en-US" b="1" dirty="0"/>
              <a:t>利多消息放出</a:t>
            </a:r>
            <a:r>
              <a:rPr lang="en-US" altLang="zh-TW" b="1" dirty="0"/>
              <a:t>"</a:t>
            </a:r>
            <a:r>
              <a:rPr lang="zh-TW" altLang="en-US" b="1" dirty="0"/>
              <a:t>這個</a:t>
            </a:r>
            <a:r>
              <a:rPr lang="zh-TW" altLang="en-US" b="1" dirty="0" smtClean="0"/>
              <a:t>資料</a:t>
            </a:r>
            <a:endParaRPr lang="en-US" altLang="zh-TW" b="1" dirty="0"/>
          </a:p>
          <a:p>
            <a:endParaRPr lang="en-US" altLang="zh-TW" b="1" dirty="0"/>
          </a:p>
          <a:p>
            <a:r>
              <a:rPr lang="zh-TW" altLang="en-US" b="1" dirty="0" smtClean="0"/>
              <a:t>交易</a:t>
            </a:r>
            <a:r>
              <a:rPr lang="zh-TW" altLang="en-US" b="1" dirty="0"/>
              <a:t>策略可能必須以期權市場能呈現資料和技術線圖</a:t>
            </a:r>
            <a:r>
              <a:rPr lang="zh-TW" altLang="en-US" b="1" dirty="0" smtClean="0"/>
              <a:t>為主</a:t>
            </a:r>
            <a:r>
              <a:rPr lang="en-US" altLang="zh-TW" b="1" dirty="0"/>
              <a:t>,</a:t>
            </a:r>
            <a:r>
              <a:rPr lang="zh-TW" altLang="en-US" b="1" dirty="0" smtClean="0"/>
              <a:t>例如</a:t>
            </a:r>
            <a:r>
              <a:rPr lang="zh-TW" altLang="en-US" b="1" dirty="0"/>
              <a:t>期貨的</a:t>
            </a:r>
            <a:r>
              <a:rPr lang="en-US" altLang="zh-TW" b="1" dirty="0"/>
              <a:t>KD</a:t>
            </a:r>
            <a:r>
              <a:rPr lang="zh-TW" altLang="en-US" b="1" dirty="0"/>
              <a:t>指標來決定買入</a:t>
            </a:r>
            <a:r>
              <a:rPr lang="zh-TW" altLang="en-US" b="1" dirty="0" smtClean="0"/>
              <a:t>賣出</a:t>
            </a:r>
            <a:endParaRPr lang="zh-TW" altLang="en-US" b="1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最新近況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en-US" dirty="0" smtClean="0"/>
              <a:t>整理威辰學長論文並寫入文獻</a:t>
            </a:r>
            <a:endParaRPr lang="en-US" altLang="zh-TW" dirty="0" smtClean="0"/>
          </a:p>
          <a:p>
            <a:endParaRPr lang="en-US" altLang="zh-TW" dirty="0" smtClean="0"/>
          </a:p>
          <a:p>
            <a:r>
              <a:rPr lang="zh-TW" altLang="en-US" dirty="0" smtClean="0"/>
              <a:t>找尋</a:t>
            </a:r>
            <a:r>
              <a:rPr lang="zh-TW" altLang="en-US" dirty="0"/>
              <a:t>新的套利策略或是可行的高頻交易</a:t>
            </a:r>
            <a:r>
              <a:rPr lang="zh-TW" altLang="en-US" dirty="0" smtClean="0"/>
              <a:t>策略</a:t>
            </a:r>
            <a:endParaRPr lang="en-US" altLang="zh-TW" dirty="0" smtClean="0"/>
          </a:p>
          <a:p>
            <a:endParaRPr lang="en-US" altLang="zh-TW" dirty="0" smtClean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前情題要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en-US" dirty="0" smtClean="0"/>
              <a:t>上次提到了關於市場效率性的三篇論文</a:t>
            </a:r>
          </a:p>
          <a:p>
            <a:pPr lvl="1">
              <a:buFont typeface="Calibri" pitchFamily="34" charset="0"/>
              <a:buChar char="⁻"/>
            </a:pPr>
            <a:r>
              <a:rPr lang="zh-TW" altLang="en-US" dirty="0" smtClean="0"/>
              <a:t>台指選擇權市場效率性和套利之研究</a:t>
            </a:r>
            <a:endParaRPr lang="en-US" altLang="zh-TW" dirty="0" smtClean="0"/>
          </a:p>
          <a:p>
            <a:pPr lvl="1">
              <a:buFont typeface="Calibri" pitchFamily="34" charset="0"/>
              <a:buChar char="⁻"/>
            </a:pPr>
            <a:r>
              <a:rPr lang="zh-TW" altLang="en-US" dirty="0" smtClean="0">
                <a:latin typeface="Bodoni MT Black" pitchFamily="18" charset="0"/>
              </a:rPr>
              <a:t>股價指數期貨套利機會分析並驗證國內期貨市場之有效性</a:t>
            </a:r>
            <a:r>
              <a:rPr lang="en-US" altLang="zh-TW" dirty="0" smtClean="0">
                <a:latin typeface="Bodoni MT Black" pitchFamily="18" charset="0"/>
              </a:rPr>
              <a:t>-</a:t>
            </a:r>
            <a:r>
              <a:rPr lang="zh-TW" altLang="en-US" dirty="0" smtClean="0">
                <a:latin typeface="Bodoni MT Black" pitchFamily="18" charset="0"/>
              </a:rPr>
              <a:t>以台股、電子、金融期貨為例</a:t>
            </a:r>
            <a:r>
              <a:rPr lang="en-US" altLang="zh-TW" dirty="0" smtClean="0"/>
              <a:t>	</a:t>
            </a:r>
          </a:p>
          <a:p>
            <a:pPr lvl="1">
              <a:buFont typeface="Calibri" pitchFamily="34" charset="0"/>
              <a:buChar char="⁻"/>
            </a:pPr>
            <a:r>
              <a:rPr lang="en-US" altLang="zh-TW" dirty="0" smtClean="0">
                <a:latin typeface="Bodoni MT Black" pitchFamily="18" charset="0"/>
              </a:rPr>
              <a:t>ETFs</a:t>
            </a:r>
            <a:r>
              <a:rPr lang="zh-TW" altLang="en-US" dirty="0" smtClean="0">
                <a:latin typeface="Arial Black" pitchFamily="34" charset="0"/>
              </a:rPr>
              <a:t>應用於台股期貨之套利研究</a:t>
            </a:r>
            <a:r>
              <a:rPr lang="en-US" altLang="zh-TW" dirty="0" smtClean="0"/>
              <a:t>	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新進度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en-US" dirty="0" smtClean="0"/>
              <a:t>兩篇論文</a:t>
            </a:r>
            <a:endParaRPr lang="en-US" altLang="zh-TW" dirty="0" smtClean="0"/>
          </a:p>
          <a:p>
            <a:pPr lvl="1"/>
            <a:r>
              <a:rPr lang="zh-TW" altLang="en-US" dirty="0" smtClean="0"/>
              <a:t>臺灣證券市場高頻交易資料的效率性與彈性係數的研究</a:t>
            </a:r>
            <a:endParaRPr lang="en-US" altLang="zh-TW" dirty="0" smtClean="0"/>
          </a:p>
          <a:p>
            <a:pPr lvl="1"/>
            <a:r>
              <a:rPr lang="zh-TW" altLang="en-US" dirty="0" smtClean="0"/>
              <a:t>不同市場狀況會影響指數期貨的市場深度嗎</a:t>
            </a:r>
            <a:r>
              <a:rPr lang="en-US" altLang="zh-TW" dirty="0" smtClean="0"/>
              <a:t>?</a:t>
            </a:r>
            <a:endParaRPr lang="zh-TW" alt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TW" altLang="en-US" dirty="0" smtClean="0"/>
              <a:t>臺灣證券市場高頻交易資料的效率性與彈性係數的研究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zh-TW" dirty="0"/>
              <a:t>余千慧</a:t>
            </a:r>
            <a:r>
              <a:rPr lang="en-US" altLang="zh-TW" dirty="0"/>
              <a:t>(2010)</a:t>
            </a:r>
            <a:r>
              <a:rPr lang="zh-TW" altLang="zh-TW" dirty="0"/>
              <a:t>中利用每次撮合的供需曲線相交點來定義股票的真實</a:t>
            </a:r>
            <a:r>
              <a:rPr lang="zh-TW" altLang="zh-TW" dirty="0" smtClean="0"/>
              <a:t>價格</a:t>
            </a:r>
            <a:endParaRPr lang="en-US" altLang="zh-TW" dirty="0" smtClean="0"/>
          </a:p>
          <a:p>
            <a:r>
              <a:rPr lang="zh-TW" altLang="zh-TW" dirty="0" smtClean="0"/>
              <a:t>定義</a:t>
            </a:r>
            <a:r>
              <a:rPr lang="zh-TW" altLang="zh-TW" dirty="0"/>
              <a:t>連續兩次成交價格能反映真實價格中間所經過的撮合次數稱為「效率步數</a:t>
            </a:r>
            <a:r>
              <a:rPr lang="zh-TW" altLang="zh-TW" dirty="0" smtClean="0"/>
              <a:t>」</a:t>
            </a:r>
            <a:endParaRPr lang="en-US" altLang="zh-TW" dirty="0" smtClean="0"/>
          </a:p>
          <a:p>
            <a:r>
              <a:rPr lang="zh-TW" altLang="en-US" dirty="0" smtClean="0"/>
              <a:t>其</a:t>
            </a:r>
            <a:r>
              <a:rPr lang="zh-TW" altLang="zh-TW" dirty="0" smtClean="0"/>
              <a:t>所</a:t>
            </a:r>
            <a:r>
              <a:rPr lang="zh-TW" altLang="zh-TW" dirty="0"/>
              <a:t>經過的時間稱為「效率時間」</a:t>
            </a:r>
            <a:r>
              <a:rPr lang="zh-TW" altLang="zh-TW" dirty="0" smtClean="0"/>
              <a:t>。</a:t>
            </a:r>
            <a:endParaRPr lang="en-US" altLang="zh-TW" dirty="0" smtClean="0"/>
          </a:p>
          <a:p>
            <a:r>
              <a:rPr lang="zh-TW" altLang="zh-TW" dirty="0" smtClean="0"/>
              <a:t>我們</a:t>
            </a:r>
            <a:r>
              <a:rPr lang="zh-TW" altLang="zh-TW" dirty="0"/>
              <a:t>將此構想利用在套利機會與市場效率性的關係之探討</a:t>
            </a:r>
            <a:r>
              <a:rPr lang="zh-TW" altLang="zh-TW" dirty="0" smtClean="0"/>
              <a:t>。</a:t>
            </a:r>
            <a:endParaRPr lang="zh-TW" altLang="zh-TW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lvl="1" algn="ctr" rtl="0">
              <a:spcBef>
                <a:spcPct val="0"/>
              </a:spcBef>
            </a:pPr>
            <a:r>
              <a:rPr lang="zh-TW" altLang="en-US" sz="4000" dirty="0" smtClean="0"/>
              <a:t>臺灣證券市場高頻交易資料的效率性與彈性係數的研究</a:t>
            </a:r>
            <a:endParaRPr lang="zh-TW" altLang="en-US" sz="4000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600200"/>
            <a:ext cx="8686800" cy="4925144"/>
          </a:xfrm>
        </p:spPr>
        <p:txBody>
          <a:bodyPr>
            <a:normAutofit fontScale="92500" lnSpcReduction="10000"/>
          </a:bodyPr>
          <a:lstStyle/>
          <a:p>
            <a:r>
              <a:rPr lang="zh-TW" altLang="zh-TW" dirty="0" smtClean="0"/>
              <a:t>我們</a:t>
            </a:r>
            <a:r>
              <a:rPr lang="zh-TW" altLang="zh-TW" dirty="0"/>
              <a:t>利用</a:t>
            </a:r>
            <a:r>
              <a:rPr lang="en-US" altLang="zh-TW" dirty="0"/>
              <a:t>Put-Call-Future Parity</a:t>
            </a:r>
            <a:r>
              <a:rPr lang="zh-TW" altLang="zh-TW" dirty="0"/>
              <a:t>和</a:t>
            </a:r>
            <a:r>
              <a:rPr lang="en-US" altLang="zh-TW" dirty="0"/>
              <a:t>Convexity of Option Prices </a:t>
            </a:r>
            <a:r>
              <a:rPr lang="zh-TW" altLang="zh-TW" dirty="0"/>
              <a:t>找出選擇權與期貨的理論價格，視為該選擇權或期貨的真實價格</a:t>
            </a:r>
            <a:r>
              <a:rPr lang="en-US" altLang="zh-TW" dirty="0"/>
              <a:t> </a:t>
            </a:r>
            <a:r>
              <a:rPr lang="zh-TW" altLang="zh-TW" dirty="0"/>
              <a:t>，並將之與歷史資料上該選擇權的價格作比較</a:t>
            </a:r>
            <a:r>
              <a:rPr lang="zh-TW" altLang="zh-TW" dirty="0" smtClean="0"/>
              <a:t>。</a:t>
            </a:r>
            <a:endParaRPr lang="en-US" altLang="zh-TW" dirty="0" smtClean="0"/>
          </a:p>
          <a:p>
            <a:r>
              <a:rPr lang="zh-TW" altLang="zh-TW" dirty="0" smtClean="0"/>
              <a:t>當</a:t>
            </a:r>
            <a:r>
              <a:rPr lang="en-US" altLang="zh-TW" dirty="0"/>
              <a:t>GPU</a:t>
            </a:r>
            <a:r>
              <a:rPr lang="zh-TW" altLang="zh-TW" dirty="0"/>
              <a:t>尋找到一套利機會後，若此機會消失，代表交易所掛出了同委託單，並搶先在</a:t>
            </a:r>
            <a:r>
              <a:rPr lang="en-US" altLang="zh-TW" dirty="0"/>
              <a:t>GPU</a:t>
            </a:r>
            <a:r>
              <a:rPr lang="zh-TW" altLang="zh-TW" dirty="0"/>
              <a:t>下單前撮合</a:t>
            </a:r>
            <a:r>
              <a:rPr lang="zh-TW" altLang="zh-TW" dirty="0" smtClean="0"/>
              <a:t>。</a:t>
            </a:r>
            <a:endParaRPr lang="en-US" altLang="zh-TW" dirty="0" smtClean="0"/>
          </a:p>
          <a:p>
            <a:r>
              <a:rPr lang="zh-TW" altLang="zh-TW" dirty="0" smtClean="0"/>
              <a:t>當</a:t>
            </a:r>
            <a:r>
              <a:rPr lang="en-US" altLang="zh-TW" dirty="0"/>
              <a:t>GPU</a:t>
            </a:r>
            <a:r>
              <a:rPr lang="zh-TW" altLang="zh-TW" dirty="0"/>
              <a:t>尋找到一套利機會，我們定義該套利組合同時出現在交易所的最初時間為</a:t>
            </a:r>
            <a:r>
              <a:rPr lang="en-US" altLang="zh-TW" dirty="0"/>
              <a:t>Ts</a:t>
            </a:r>
            <a:r>
              <a:rPr lang="zh-TW" altLang="zh-TW" dirty="0"/>
              <a:t>，而交易所掛出同委託單的時間為</a:t>
            </a:r>
            <a:r>
              <a:rPr lang="en-US" altLang="zh-TW" dirty="0" err="1"/>
              <a:t>Te,Ts</a:t>
            </a:r>
            <a:r>
              <a:rPr lang="zh-TW" altLang="zh-TW" dirty="0"/>
              <a:t>與</a:t>
            </a:r>
            <a:r>
              <a:rPr lang="en-US" altLang="zh-TW" dirty="0"/>
              <a:t>Te</a:t>
            </a:r>
            <a:r>
              <a:rPr lang="zh-TW" altLang="zh-TW" dirty="0"/>
              <a:t>的差距即為「效率時間」</a:t>
            </a:r>
            <a:r>
              <a:rPr lang="zh-TW" altLang="zh-TW" dirty="0" smtClean="0"/>
              <a:t>。</a:t>
            </a:r>
            <a:endParaRPr lang="en-US" altLang="zh-TW" dirty="0" smtClean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lvl="1" algn="ctr" rtl="0">
              <a:spcBef>
                <a:spcPct val="0"/>
              </a:spcBef>
            </a:pPr>
            <a:r>
              <a:rPr lang="zh-TW" altLang="en-US" sz="4000" dirty="0" smtClean="0"/>
              <a:t>臺灣證券市場高頻交易資料的效率性與彈性係數的研究</a:t>
            </a:r>
            <a:endParaRPr lang="zh-TW" altLang="en-US" sz="4000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600200"/>
            <a:ext cx="8686800" cy="4925144"/>
          </a:xfrm>
        </p:spPr>
        <p:txBody>
          <a:bodyPr>
            <a:normAutofit/>
          </a:bodyPr>
          <a:lstStyle/>
          <a:p>
            <a:r>
              <a:rPr lang="zh-TW" altLang="zh-TW" dirty="0" smtClean="0"/>
              <a:t>效率</a:t>
            </a:r>
            <a:r>
              <a:rPr lang="zh-TW" altLang="zh-TW" dirty="0"/>
              <a:t>時間越短，代表回到效率市場的速度越快，市場越</a:t>
            </a:r>
            <a:r>
              <a:rPr lang="zh-TW" altLang="zh-TW" dirty="0" smtClean="0"/>
              <a:t>有效率</a:t>
            </a:r>
            <a:r>
              <a:rPr lang="zh-TW" altLang="zh-TW" dirty="0"/>
              <a:t>。</a:t>
            </a:r>
            <a:r>
              <a:rPr lang="en-US" altLang="zh-TW" dirty="0"/>
              <a:t> </a:t>
            </a:r>
            <a:endParaRPr lang="zh-TW" altLang="zh-TW" dirty="0"/>
          </a:p>
          <a:p>
            <a:r>
              <a:rPr lang="zh-TW" altLang="zh-TW" dirty="0"/>
              <a:t>同時我們設定每個套利機會每次的投資組合皆各為一口，並定義每個套利機會可以套利成功的總次數為「效率步數」。</a:t>
            </a:r>
          </a:p>
          <a:p>
            <a:pPr>
              <a:buNone/>
            </a:pPr>
            <a:r>
              <a:rPr lang="en-US" altLang="zh-TW" dirty="0" smtClean="0"/>
              <a:t> 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但</a:t>
            </a:r>
            <a:r>
              <a:rPr lang="en-US" altLang="zh-TW" dirty="0" smtClean="0"/>
              <a:t>….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altLang="zh-TW" b="1" dirty="0" smtClean="0"/>
              <a:t>Put call parity </a:t>
            </a:r>
            <a:r>
              <a:rPr lang="zh-TW" altLang="zh-TW" b="1" dirty="0" smtClean="0"/>
              <a:t>和</a:t>
            </a:r>
            <a:r>
              <a:rPr lang="en-US" altLang="zh-TW" b="1" dirty="0" smtClean="0"/>
              <a:t> strike price convexity </a:t>
            </a:r>
            <a:r>
              <a:rPr lang="zh-TW" altLang="zh-TW" b="1" dirty="0" smtClean="0"/>
              <a:t>只說明選擇權價格關係</a:t>
            </a:r>
            <a:r>
              <a:rPr lang="en-US" altLang="zh-TW" b="1" dirty="0" smtClean="0"/>
              <a:t>,</a:t>
            </a:r>
            <a:r>
              <a:rPr lang="zh-TW" altLang="zh-TW" b="1" dirty="0" smtClean="0"/>
              <a:t>並沒有真正去定價</a:t>
            </a:r>
            <a:r>
              <a:rPr lang="en-US" altLang="zh-TW" b="1" dirty="0" smtClean="0"/>
              <a:t>,</a:t>
            </a:r>
            <a:r>
              <a:rPr lang="zh-TW" altLang="zh-TW" b="1" dirty="0" smtClean="0"/>
              <a:t>所以只能說找到真實價格的區間</a:t>
            </a:r>
          </a:p>
          <a:p>
            <a:pPr>
              <a:buNone/>
            </a:pPr>
            <a:endParaRPr lang="en-US" altLang="zh-TW" b="1" dirty="0" smtClean="0"/>
          </a:p>
          <a:p>
            <a:r>
              <a:rPr lang="zh-TW" altLang="en-US" b="1" dirty="0" smtClean="0"/>
              <a:t>效率</a:t>
            </a:r>
            <a:r>
              <a:rPr lang="zh-TW" altLang="en-US" b="1" dirty="0"/>
              <a:t>步數的</a:t>
            </a:r>
            <a:r>
              <a:rPr lang="zh-TW" altLang="en-US" b="1" dirty="0" smtClean="0"/>
              <a:t>計算</a:t>
            </a:r>
            <a:r>
              <a:rPr lang="en-US" altLang="zh-TW" b="1" dirty="0"/>
              <a:t>,</a:t>
            </a:r>
            <a:r>
              <a:rPr lang="zh-TW" altLang="en-US" b="1" dirty="0" smtClean="0"/>
              <a:t>裡面</a:t>
            </a:r>
            <a:r>
              <a:rPr lang="zh-TW" altLang="en-US" b="1" dirty="0"/>
              <a:t>需要用到時間序列和經濟學的</a:t>
            </a:r>
            <a:r>
              <a:rPr lang="zh-TW" altLang="en-US" b="1" dirty="0" smtClean="0"/>
              <a:t>分析</a:t>
            </a:r>
            <a:r>
              <a:rPr lang="en-US" altLang="zh-TW" b="1" dirty="0"/>
              <a:t>,</a:t>
            </a:r>
            <a:r>
              <a:rPr lang="zh-TW" altLang="en-US" b="1" dirty="0" smtClean="0"/>
              <a:t>以目前所</a:t>
            </a:r>
            <a:r>
              <a:rPr lang="zh-TW" altLang="en-US" b="1" dirty="0"/>
              <a:t>學來做略顯</a:t>
            </a:r>
            <a:r>
              <a:rPr lang="zh-TW" altLang="en-US" b="1" dirty="0" smtClean="0"/>
              <a:t>困難</a:t>
            </a:r>
            <a:r>
              <a:rPr lang="en-US" altLang="zh-TW" b="1" dirty="0" smtClean="0"/>
              <a:t>,</a:t>
            </a:r>
            <a:r>
              <a:rPr lang="zh-TW" altLang="en-US" b="1" dirty="0" smtClean="0"/>
              <a:t> 且</a:t>
            </a:r>
            <a:r>
              <a:rPr lang="zh-TW" altLang="en-US" b="1" dirty="0"/>
              <a:t> </a:t>
            </a:r>
            <a:r>
              <a:rPr lang="en-US" altLang="zh-TW" b="1" dirty="0"/>
              <a:t>Put call parity </a:t>
            </a:r>
            <a:r>
              <a:rPr lang="zh-TW" altLang="en-US" b="1" dirty="0"/>
              <a:t>和 </a:t>
            </a:r>
            <a:r>
              <a:rPr lang="en-US" altLang="zh-TW" b="1" dirty="0"/>
              <a:t>strike price convexity </a:t>
            </a:r>
            <a:r>
              <a:rPr lang="zh-TW" altLang="en-US" b="1" dirty="0"/>
              <a:t>只說明選擇權價格</a:t>
            </a:r>
            <a:r>
              <a:rPr lang="zh-TW" altLang="en-US" b="1" dirty="0" smtClean="0"/>
              <a:t>關係</a:t>
            </a:r>
            <a:r>
              <a:rPr lang="en-US" altLang="zh-TW" b="1" dirty="0" smtClean="0"/>
              <a:t>,</a:t>
            </a:r>
            <a:r>
              <a:rPr lang="zh-TW" altLang="en-US" b="1" dirty="0" smtClean="0"/>
              <a:t>並不是定價。故我們只會在</a:t>
            </a:r>
            <a:r>
              <a:rPr lang="zh-TW" altLang="en-US" b="1" dirty="0"/>
              <a:t>文獻探討</a:t>
            </a:r>
            <a:r>
              <a:rPr lang="zh-TW" altLang="en-US" b="1" dirty="0" smtClean="0"/>
              <a:t>提到</a:t>
            </a:r>
            <a:r>
              <a:rPr lang="en-US" altLang="zh-TW" b="1" dirty="0" smtClean="0"/>
              <a:t>,</a:t>
            </a:r>
            <a:r>
              <a:rPr lang="zh-TW" altLang="en-US" b="1" dirty="0" smtClean="0"/>
              <a:t>但不</a:t>
            </a:r>
            <a:r>
              <a:rPr lang="zh-TW" altLang="en-US" b="1" dirty="0"/>
              <a:t>會</a:t>
            </a:r>
            <a:r>
              <a:rPr lang="zh-TW" altLang="en-US" b="1" dirty="0" smtClean="0"/>
              <a:t>使用這個</a:t>
            </a:r>
            <a:r>
              <a:rPr lang="zh-TW" altLang="en-US" b="1" dirty="0"/>
              <a:t>方法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lvl="1" algn="ctr" rtl="0">
              <a:spcBef>
                <a:spcPct val="0"/>
              </a:spcBef>
            </a:pPr>
            <a:r>
              <a:rPr lang="zh-TW" altLang="en-US" sz="3200" dirty="0" smtClean="0"/>
              <a:t>不同市場狀況會影響指數期貨的市場深度嗎</a:t>
            </a:r>
            <a:r>
              <a:rPr lang="en-US" altLang="zh-TW" sz="3200" dirty="0" smtClean="0"/>
              <a:t>?</a:t>
            </a:r>
            <a:endParaRPr lang="zh-TW" altLang="en-US" sz="3200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zh-TW" altLang="zh-TW" dirty="0"/>
              <a:t>闕河士、楊筑安</a:t>
            </a:r>
            <a:r>
              <a:rPr lang="en-US" altLang="zh-TW" dirty="0"/>
              <a:t>(2005</a:t>
            </a:r>
            <a:r>
              <a:rPr lang="en-US" altLang="zh-TW" dirty="0" smtClean="0"/>
              <a:t>)</a:t>
            </a:r>
            <a:r>
              <a:rPr lang="zh-TW" altLang="zh-TW" dirty="0" smtClean="0"/>
              <a:t> 曾</a:t>
            </a:r>
            <a:r>
              <a:rPr lang="zh-TW" altLang="zh-TW" dirty="0"/>
              <a:t>發表關於市場微結構理論主張委託單流量與價格變化間的關係，可用以衡量市場</a:t>
            </a:r>
            <a:r>
              <a:rPr lang="zh-TW" altLang="zh-TW" dirty="0" smtClean="0"/>
              <a:t>深度</a:t>
            </a:r>
            <a:endParaRPr lang="en-US" altLang="zh-TW" dirty="0" smtClean="0"/>
          </a:p>
          <a:p>
            <a:endParaRPr lang="en-US" altLang="zh-TW" dirty="0" smtClean="0"/>
          </a:p>
          <a:p>
            <a:r>
              <a:rPr lang="zh-TW" altLang="zh-TW" dirty="0" smtClean="0"/>
              <a:t>在</a:t>
            </a:r>
            <a:r>
              <a:rPr lang="zh-TW" altLang="zh-TW" dirty="0"/>
              <a:t>不同的市場狀況下，市場深度會有不同</a:t>
            </a:r>
            <a:r>
              <a:rPr lang="zh-TW" altLang="zh-TW" dirty="0" smtClean="0"/>
              <a:t>。</a:t>
            </a:r>
            <a:endParaRPr lang="en-US" altLang="zh-TW" dirty="0" smtClean="0"/>
          </a:p>
          <a:p>
            <a:endParaRPr lang="en-US" altLang="zh-TW" dirty="0" smtClean="0"/>
          </a:p>
          <a:p>
            <a:r>
              <a:rPr lang="zh-TW" altLang="en-US" dirty="0" smtClean="0"/>
              <a:t>他們</a:t>
            </a:r>
            <a:r>
              <a:rPr lang="zh-TW" altLang="zh-TW" dirty="0" smtClean="0"/>
              <a:t>以</a:t>
            </a:r>
            <a:r>
              <a:rPr lang="zh-TW" altLang="zh-TW" dirty="0"/>
              <a:t>台灣期貨交易所的股價指數期貨契約為研究對象，利用日內高頻率交易資料為基礎，驗證市場深度是否會隨著買賣價差、價格波動性和成交量等市場狀況不同而改變。</a:t>
            </a:r>
            <a:endParaRPr lang="zh-TW" alt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所以</a:t>
            </a:r>
            <a:r>
              <a:rPr lang="en-US" altLang="zh-TW" dirty="0" smtClean="0"/>
              <a:t>…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en-US" b="1" dirty="0" smtClean="0"/>
              <a:t>我們可以</a:t>
            </a:r>
            <a:r>
              <a:rPr lang="zh-TW" altLang="en-US" b="1" dirty="0"/>
              <a:t>檢視任意時間的未成交委託單的</a:t>
            </a:r>
            <a:r>
              <a:rPr lang="zh-TW" altLang="en-US" b="1" dirty="0" smtClean="0"/>
              <a:t>分布</a:t>
            </a:r>
            <a:r>
              <a:rPr lang="en-US" altLang="zh-TW" b="1" dirty="0"/>
              <a:t>,</a:t>
            </a:r>
            <a:r>
              <a:rPr lang="zh-TW" altLang="en-US" b="1" dirty="0" smtClean="0"/>
              <a:t>重新</a:t>
            </a:r>
            <a:r>
              <a:rPr lang="zh-TW" altLang="en-US" b="1" dirty="0"/>
              <a:t>定義市場</a:t>
            </a:r>
            <a:r>
              <a:rPr lang="zh-TW" altLang="en-US" b="1" dirty="0" smtClean="0"/>
              <a:t>深度</a:t>
            </a:r>
            <a:endParaRPr lang="en-US" altLang="zh-TW" b="1" dirty="0"/>
          </a:p>
          <a:p>
            <a:r>
              <a:rPr lang="zh-TW" altLang="en-US" b="1" dirty="0" smtClean="0"/>
              <a:t>現有</a:t>
            </a:r>
            <a:r>
              <a:rPr lang="zh-TW" altLang="en-US" b="1" dirty="0"/>
              <a:t>文獻都用委託單流量與價格變化間的關係來</a:t>
            </a:r>
            <a:r>
              <a:rPr lang="zh-TW" altLang="en-US" b="1" dirty="0" smtClean="0"/>
              <a:t>定義</a:t>
            </a:r>
            <a:r>
              <a:rPr lang="en-US" altLang="zh-TW" b="1" dirty="0" smtClean="0"/>
              <a:t>,</a:t>
            </a:r>
            <a:r>
              <a:rPr lang="zh-TW" altLang="en-US" b="1" dirty="0" smtClean="0"/>
              <a:t>我們可以做出</a:t>
            </a:r>
            <a:r>
              <a:rPr lang="zh-TW" altLang="en-US" b="1" dirty="0"/>
              <a:t>更</a:t>
            </a:r>
            <a:r>
              <a:rPr lang="zh-TW" altLang="en-US" b="1" dirty="0" smtClean="0"/>
              <a:t>明確完整</a:t>
            </a:r>
            <a:r>
              <a:rPr lang="zh-TW" altLang="en-US" b="1" dirty="0"/>
              <a:t>的市場深度定義和</a:t>
            </a:r>
            <a:r>
              <a:rPr lang="zh-TW" altLang="en-US" b="1" dirty="0" smtClean="0"/>
              <a:t>檢定</a:t>
            </a:r>
            <a:endParaRPr lang="en-US" altLang="zh-TW" b="1" dirty="0" smtClean="0"/>
          </a:p>
          <a:p>
            <a:endParaRPr lang="zh-TW" altLang="en-US" b="1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95</TotalTime>
  <Words>884</Words>
  <Application>Microsoft Office PowerPoint</Application>
  <PresentationFormat>如螢幕大小 (4:3)</PresentationFormat>
  <Paragraphs>76</Paragraphs>
  <Slides>18</Slides>
  <Notes>0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18</vt:i4>
      </vt:variant>
    </vt:vector>
  </HeadingPairs>
  <TitlesOfParts>
    <vt:vector size="19" baseType="lpstr">
      <vt:lpstr>Office 佈景主題</vt:lpstr>
      <vt:lpstr>進度報告</vt:lpstr>
      <vt:lpstr>前情題要</vt:lpstr>
      <vt:lpstr>新進度</vt:lpstr>
      <vt:lpstr>臺灣證券市場高頻交易資料的效率性與彈性係數的研究</vt:lpstr>
      <vt:lpstr>臺灣證券市場高頻交易資料的效率性與彈性係數的研究</vt:lpstr>
      <vt:lpstr>臺灣證券市場高頻交易資料的效率性與彈性係數的研究</vt:lpstr>
      <vt:lpstr>但….</vt:lpstr>
      <vt:lpstr>不同市場狀況會影響指數期貨的市場深度嗎?</vt:lpstr>
      <vt:lpstr>所以…</vt:lpstr>
      <vt:lpstr>定價誤差比數</vt:lpstr>
      <vt:lpstr>定價誤差比數</vt:lpstr>
      <vt:lpstr>定價誤差比數</vt:lpstr>
      <vt:lpstr>結論</vt:lpstr>
      <vt:lpstr>關於市場效率的論文</vt:lpstr>
      <vt:lpstr>關於另一篇…</vt:lpstr>
      <vt:lpstr>Take out slow movers</vt:lpstr>
      <vt:lpstr>但…</vt:lpstr>
      <vt:lpstr>最新近況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進度報告</dc:title>
  <dc:creator>Cindy</dc:creator>
  <cp:lastModifiedBy>Kandy</cp:lastModifiedBy>
  <cp:revision>8</cp:revision>
  <dcterms:created xsi:type="dcterms:W3CDTF">2013-01-30T10:59:49Z</dcterms:created>
  <dcterms:modified xsi:type="dcterms:W3CDTF">2013-01-31T06:34:40Z</dcterms:modified>
</cp:coreProperties>
</file>